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sldIdLst>
    <p:sldId id="261" r:id="rId2"/>
    <p:sldId id="262" r:id="rId3"/>
    <p:sldId id="275" r:id="rId4"/>
    <p:sldId id="264" r:id="rId5"/>
    <p:sldId id="263" r:id="rId6"/>
    <p:sldId id="267" r:id="rId7"/>
    <p:sldId id="268" r:id="rId8"/>
    <p:sldId id="269" r:id="rId9"/>
    <p:sldId id="273" r:id="rId10"/>
    <p:sldId id="274" r:id="rId11"/>
    <p:sldId id="265" r:id="rId12"/>
    <p:sldId id="266"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E84A27"/>
    <a:srgbClr val="131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5"/>
    <p:restoredTop sz="94705"/>
  </p:normalViewPr>
  <p:slideViewPr>
    <p:cSldViewPr snapToGrid="0" snapToObjects="1">
      <p:cViewPr varScale="1">
        <p:scale>
          <a:sx n="102" d="100"/>
          <a:sy n="102" d="100"/>
        </p:scale>
        <p:origin x="996"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340" y="5957059"/>
            <a:ext cx="2370617" cy="411480"/>
          </a:xfrm>
          <a:prstGeom prst="rect">
            <a:avLst/>
          </a:prstGeom>
        </p:spPr>
      </p:pic>
    </p:spTree>
    <p:extLst>
      <p:ext uri="{BB962C8B-B14F-4D97-AF65-F5344CB8AC3E}">
        <p14:creationId xmlns:p14="http://schemas.microsoft.com/office/powerpoint/2010/main" val="30551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6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20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32913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6314" y="1006765"/>
            <a:ext cx="5521301" cy="202225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Georgia" charset="0"/>
                <a:ea typeface="Georgia" charset="0"/>
                <a:cs typeface="Georgia" charset="0"/>
              </a:rPr>
              <a:t>Senate Committee on Student Discipline: </a:t>
            </a:r>
            <a:r>
              <a:rPr lang="en-US" sz="3200" b="1">
                <a:solidFill>
                  <a:schemeClr val="bg1"/>
                </a:solidFill>
                <a:latin typeface="Georgia" charset="0"/>
                <a:ea typeface="Georgia" charset="0"/>
                <a:cs typeface="Georgia" charset="0"/>
              </a:rPr>
              <a:t>Appeal Process Training</a:t>
            </a:r>
            <a:endParaRPr lang="en-US" sz="3200" b="1" dirty="0">
              <a:solidFill>
                <a:schemeClr val="bg1"/>
              </a:solidFill>
              <a:latin typeface="Georgia" charset="0"/>
              <a:ea typeface="Georgia" charset="0"/>
              <a:cs typeface="Georgia" charset="0"/>
            </a:endParaRPr>
          </a:p>
        </p:txBody>
      </p:sp>
      <p:sp>
        <p:nvSpPr>
          <p:cNvPr id="7" name="TextBox 6"/>
          <p:cNvSpPr txBox="1"/>
          <p:nvPr/>
        </p:nvSpPr>
        <p:spPr>
          <a:xfrm>
            <a:off x="366315" y="3029021"/>
            <a:ext cx="4565914" cy="707886"/>
          </a:xfrm>
          <a:prstGeom prst="rect">
            <a:avLst/>
          </a:prstGeom>
          <a:noFill/>
        </p:spPr>
        <p:txBody>
          <a:bodyPr wrap="square" rtlCol="0">
            <a:spAutoFit/>
          </a:bodyPr>
          <a:lstStyle/>
          <a:p>
            <a:r>
              <a:rPr lang="en-US" sz="2000" dirty="0">
                <a:solidFill>
                  <a:schemeClr val="bg1"/>
                </a:solidFill>
                <a:latin typeface="Calibri" charset="0"/>
                <a:ea typeface="Calibri" charset="0"/>
                <a:cs typeface="Calibri" charset="0"/>
              </a:rPr>
              <a:t>Justin M. Brown</a:t>
            </a:r>
          </a:p>
          <a:p>
            <a:r>
              <a:rPr lang="en-US" sz="2000" dirty="0">
                <a:solidFill>
                  <a:schemeClr val="bg1"/>
                </a:solidFill>
                <a:latin typeface="Calibri" charset="0"/>
                <a:ea typeface="Calibri" charset="0"/>
                <a:cs typeface="Calibri" charset="0"/>
              </a:rPr>
              <a:t>September 12, 2022</a:t>
            </a:r>
          </a:p>
        </p:txBody>
      </p:sp>
    </p:spTree>
    <p:extLst>
      <p:ext uri="{BB962C8B-B14F-4D97-AF65-F5344CB8AC3E}">
        <p14:creationId xmlns:p14="http://schemas.microsoft.com/office/powerpoint/2010/main" val="342969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13294B"/>
                </a:solidFill>
                <a:latin typeface="Georgia" charset="0"/>
                <a:ea typeface="Georgia" charset="0"/>
                <a:cs typeface="Georgia" charset="0"/>
              </a:rPr>
              <a:t>Appeal Hearings (In-Person/Live)</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Calibri" panose="020F0502020204030204" pitchFamily="34" charset="0"/>
              </a:rPr>
              <a:t>Before the Hearing </a:t>
            </a:r>
          </a:p>
          <a:p>
            <a:pPr lvl="1"/>
            <a:r>
              <a:rPr lang="en-US" sz="2000" dirty="0">
                <a:latin typeface="Calibri" panose="020F0502020204030204" pitchFamily="34" charset="0"/>
              </a:rPr>
              <a:t>Review all relevant materials, including the recording of the original hearing. (Box)</a:t>
            </a:r>
          </a:p>
          <a:p>
            <a:pPr lvl="1"/>
            <a:r>
              <a:rPr lang="en-US" sz="2000" dirty="0">
                <a:latin typeface="Calibri" panose="020F0502020204030204" pitchFamily="34" charset="0"/>
              </a:rPr>
              <a:t>Ask questions of the chair or and/or advisor.</a:t>
            </a:r>
          </a:p>
          <a:p>
            <a:pPr lvl="1"/>
            <a:r>
              <a:rPr lang="en-US" sz="2000" dirty="0">
                <a:latin typeface="Calibri" panose="020F0502020204030204" pitchFamily="34" charset="0"/>
              </a:rPr>
              <a:t>Address any procedural issues or concerns.</a:t>
            </a:r>
          </a:p>
          <a:p>
            <a:r>
              <a:rPr lang="en-US" sz="2400" dirty="0">
                <a:latin typeface="Calibri" panose="020F0502020204030204" pitchFamily="34" charset="0"/>
              </a:rPr>
              <a:t>Beginning of Hearing</a:t>
            </a:r>
          </a:p>
          <a:p>
            <a:pPr lvl="1"/>
            <a:r>
              <a:rPr lang="en-US" sz="2000" dirty="0">
                <a:latin typeface="Calibri" panose="020F0502020204030204" pitchFamily="34" charset="0"/>
              </a:rPr>
              <a:t>Introduce yourself by name and role (chair, student voting member, faculty voting member)</a:t>
            </a:r>
          </a:p>
          <a:p>
            <a:pPr lvl="2"/>
            <a:r>
              <a:rPr lang="en-US" sz="1600" dirty="0">
                <a:latin typeface="Calibri" panose="020F0502020204030204" pitchFamily="34" charset="0"/>
              </a:rPr>
              <a:t>Challenges to objectivity (if not already addressed)</a:t>
            </a:r>
          </a:p>
          <a:p>
            <a:pPr lvl="1"/>
            <a:r>
              <a:rPr lang="en-US" sz="2000" dirty="0">
                <a:latin typeface="Calibri" panose="020F0502020204030204" pitchFamily="34" charset="0"/>
              </a:rPr>
              <a:t>Identify others present (case coordinator, advisor, etc.)</a:t>
            </a:r>
          </a:p>
          <a:p>
            <a:pPr lvl="1"/>
            <a:r>
              <a:rPr lang="en-US" sz="2000" dirty="0">
                <a:latin typeface="Calibri" panose="020F0502020204030204" pitchFamily="34" charset="0"/>
              </a:rPr>
              <a:t>Overview of hearing process</a:t>
            </a:r>
          </a:p>
        </p:txBody>
      </p:sp>
    </p:spTree>
    <p:extLst>
      <p:ext uri="{BB962C8B-B14F-4D97-AF65-F5344CB8AC3E}">
        <p14:creationId xmlns:p14="http://schemas.microsoft.com/office/powerpoint/2010/main" val="493763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13294B"/>
                </a:solidFill>
                <a:latin typeface="Georgia" charset="0"/>
                <a:ea typeface="Georgia" charset="0"/>
                <a:cs typeface="Georgia" charset="0"/>
              </a:rPr>
              <a:t>Appeal Hearings (In-Person/Live)</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Calibri" panose="020F0502020204030204" pitchFamily="34" charset="0"/>
              </a:rPr>
              <a:t>During the Hearing</a:t>
            </a:r>
          </a:p>
          <a:p>
            <a:pPr lvl="1"/>
            <a:r>
              <a:rPr lang="en-US" sz="2400" dirty="0">
                <a:latin typeface="Calibri" panose="020F0502020204030204" pitchFamily="34" charset="0"/>
              </a:rPr>
              <a:t>Appellant’s appeal rationale (10 minutes max)</a:t>
            </a:r>
          </a:p>
          <a:p>
            <a:pPr lvl="1"/>
            <a:r>
              <a:rPr lang="en-US" sz="2400" dirty="0">
                <a:latin typeface="Calibri" panose="020F0502020204030204" pitchFamily="34" charset="0"/>
              </a:rPr>
              <a:t>Appeal Committee questions the appellant</a:t>
            </a:r>
          </a:p>
          <a:p>
            <a:pPr lvl="1"/>
            <a:r>
              <a:rPr lang="en-US" sz="2400" dirty="0">
                <a:latin typeface="Calibri" panose="020F0502020204030204" pitchFamily="34" charset="0"/>
              </a:rPr>
              <a:t>Panel Chair’s rationale and comments</a:t>
            </a:r>
          </a:p>
          <a:p>
            <a:pPr lvl="1"/>
            <a:r>
              <a:rPr lang="en-US" sz="2400" dirty="0">
                <a:latin typeface="Calibri" panose="020F0502020204030204" pitchFamily="34" charset="0"/>
              </a:rPr>
              <a:t>Case Coordinator’s comments</a:t>
            </a:r>
          </a:p>
          <a:p>
            <a:pPr lvl="1"/>
            <a:r>
              <a:rPr lang="en-US" sz="2400" dirty="0">
                <a:latin typeface="Calibri" panose="020F0502020204030204" pitchFamily="34" charset="0"/>
              </a:rPr>
              <a:t>Appeal Committee questions the Panel Chair and the CC</a:t>
            </a:r>
          </a:p>
          <a:p>
            <a:pPr lvl="1"/>
            <a:r>
              <a:rPr lang="en-US" sz="2400" dirty="0">
                <a:latin typeface="Calibri" panose="020F0502020204030204" pitchFamily="34" charset="0"/>
              </a:rPr>
              <a:t>Open questioning period under the direction of the Chair</a:t>
            </a:r>
          </a:p>
          <a:p>
            <a:pPr lvl="1"/>
            <a:r>
              <a:rPr lang="en-US" sz="2400" dirty="0">
                <a:latin typeface="Calibri" panose="020F0502020204030204" pitchFamily="34" charset="0"/>
              </a:rPr>
              <a:t>Appellant’s Final Statement (The appellant should always have the last word.)</a:t>
            </a:r>
          </a:p>
        </p:txBody>
      </p:sp>
    </p:spTree>
    <p:extLst>
      <p:ext uri="{BB962C8B-B14F-4D97-AF65-F5344CB8AC3E}">
        <p14:creationId xmlns:p14="http://schemas.microsoft.com/office/powerpoint/2010/main" val="2851416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13294B"/>
                </a:solidFill>
                <a:latin typeface="Georgia" charset="0"/>
                <a:ea typeface="Georgia" charset="0"/>
                <a:cs typeface="Georgia" charset="0"/>
              </a:rPr>
              <a:t>Appeal Hearings (In-Person/Live)</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Calibri" panose="020F0502020204030204" pitchFamily="34" charset="0"/>
                <a:cs typeface="Calibri" panose="020F0502020204030204" pitchFamily="34" charset="0"/>
              </a:rPr>
              <a:t>Deliberation</a:t>
            </a:r>
          </a:p>
          <a:p>
            <a:pPr lvl="1"/>
            <a:r>
              <a:rPr lang="en-US" sz="2400" dirty="0">
                <a:latin typeface="Calibri" panose="020F0502020204030204" pitchFamily="34" charset="0"/>
                <a:cs typeface="Calibri" panose="020F0502020204030204" pitchFamily="34" charset="0"/>
              </a:rPr>
              <a:t>Determine if any of the grounds for appeal have been met.</a:t>
            </a:r>
          </a:p>
          <a:p>
            <a:pPr lvl="1"/>
            <a:r>
              <a:rPr lang="en-US" sz="2400" dirty="0">
                <a:latin typeface="Calibri" panose="020F0502020204030204" pitchFamily="34" charset="0"/>
                <a:cs typeface="Calibri" panose="020F0502020204030204" pitchFamily="34" charset="0"/>
              </a:rPr>
              <a:t>Determine if any changes should be made to the original decision.</a:t>
            </a:r>
          </a:p>
          <a:p>
            <a:pPr lvl="1"/>
            <a:r>
              <a:rPr lang="en-US" sz="2400" dirty="0">
                <a:latin typeface="Calibri" panose="020F0502020204030204" pitchFamily="34" charset="0"/>
                <a:cs typeface="Calibri" panose="020F0502020204030204" pitchFamily="34" charset="0"/>
              </a:rPr>
              <a:t>Changes require a simple majority. Otherwise, the original decision is affirmed.</a:t>
            </a:r>
          </a:p>
          <a:p>
            <a:r>
              <a:rPr lang="en-US" sz="2800" dirty="0">
                <a:latin typeface="Calibri" panose="020F0502020204030204" pitchFamily="34" charset="0"/>
                <a:cs typeface="Calibri" panose="020F0502020204030204" pitchFamily="34" charset="0"/>
              </a:rPr>
              <a:t>Communication of Decision</a:t>
            </a:r>
          </a:p>
          <a:p>
            <a:pPr lvl="1"/>
            <a:r>
              <a:rPr lang="en-US" sz="2400" dirty="0">
                <a:latin typeface="Calibri" panose="020F0502020204030204" pitchFamily="34" charset="0"/>
                <a:cs typeface="Calibri" panose="020F0502020204030204" pitchFamily="34" charset="0"/>
              </a:rPr>
              <a:t>Appellant returns to hearing to hear the decision; and/or</a:t>
            </a:r>
          </a:p>
          <a:p>
            <a:pPr lvl="1"/>
            <a:r>
              <a:rPr lang="en-US" sz="2400" dirty="0">
                <a:latin typeface="Calibri" panose="020F0502020204030204" pitchFamily="34" charset="0"/>
                <a:cs typeface="Calibri" panose="020F0502020204030204" pitchFamily="34" charset="0"/>
              </a:rPr>
              <a:t>A detailed letter is then emailed to the appellant.</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95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SCSD Review of Title IX Decisions</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r>
              <a:rPr lang="en-US" sz="2400" dirty="0">
                <a:solidFill>
                  <a:srgbClr val="13294B"/>
                </a:solidFill>
                <a:latin typeface="Calibri" charset="0"/>
                <a:ea typeface="Calibri" charset="0"/>
                <a:cs typeface="Calibri" charset="0"/>
              </a:rPr>
              <a:t>Two decisions are subject to appeal: the decision of the investigator to dismiss a formal complaint (or any allegations therein) AND the decision of the subcommittee panel</a:t>
            </a:r>
          </a:p>
          <a:p>
            <a:r>
              <a:rPr lang="en-US" sz="2400" dirty="0">
                <a:solidFill>
                  <a:srgbClr val="13294B"/>
                </a:solidFill>
                <a:latin typeface="Calibri" charset="0"/>
                <a:ea typeface="Calibri" charset="0"/>
                <a:cs typeface="Calibri" charset="0"/>
              </a:rPr>
              <a:t>There is no formal hearing option, only a review of the materials and a meeting with an OSCR advisor.</a:t>
            </a:r>
          </a:p>
          <a:p>
            <a:r>
              <a:rPr lang="en-US" sz="2400" dirty="0">
                <a:solidFill>
                  <a:srgbClr val="13294B"/>
                </a:solidFill>
                <a:latin typeface="Calibri" charset="0"/>
                <a:ea typeface="Calibri" charset="0"/>
                <a:cs typeface="Calibri" charset="0"/>
              </a:rPr>
              <a:t>The decision is communicated to the parties by OSCR staff.</a:t>
            </a:r>
          </a:p>
          <a:p>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60605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13294B"/>
                </a:solidFill>
                <a:latin typeface="Georgia" charset="0"/>
                <a:ea typeface="Georgia" charset="0"/>
                <a:cs typeface="Georgia" charset="0"/>
              </a:rPr>
              <a:t>Possible Actions</a:t>
            </a:r>
          </a:p>
        </p:txBody>
      </p:sp>
      <p:sp>
        <p:nvSpPr>
          <p:cNvPr id="7" name="Content Placeholder 2"/>
          <p:cNvSpPr txBox="1">
            <a:spLocks/>
          </p:cNvSpPr>
          <p:nvPr/>
        </p:nvSpPr>
        <p:spPr>
          <a:xfrm>
            <a:off x="386861" y="1278385"/>
            <a:ext cx="9713103" cy="46421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latin typeface="Calibri" panose="020F0502020204030204" pitchFamily="34" charset="0"/>
              </a:rPr>
              <a:t>Affirm the decision</a:t>
            </a:r>
            <a:r>
              <a:rPr lang="en-US" sz="2800" dirty="0">
                <a:latin typeface="Calibri" panose="020F0502020204030204" pitchFamily="34" charset="0"/>
              </a:rPr>
              <a:t>, at which time the matter will be considered final and binding upon all involved.</a:t>
            </a:r>
          </a:p>
          <a:p>
            <a:r>
              <a:rPr lang="en-US" sz="2800" b="1" dirty="0">
                <a:latin typeface="Calibri" panose="020F0502020204030204" pitchFamily="34" charset="0"/>
              </a:rPr>
              <a:t>Modify the decision</a:t>
            </a:r>
            <a:r>
              <a:rPr lang="en-US" sz="2800" dirty="0">
                <a:latin typeface="Calibri" panose="020F0502020204030204" pitchFamily="34" charset="0"/>
              </a:rPr>
              <a:t>, at which time the matter will be considered final and binding upon all involved.</a:t>
            </a:r>
          </a:p>
          <a:p>
            <a:r>
              <a:rPr lang="en-US" sz="2800" b="1" dirty="0">
                <a:latin typeface="Calibri" panose="020F0502020204030204" pitchFamily="34" charset="0"/>
              </a:rPr>
              <a:t>Remand the case </a:t>
            </a:r>
            <a:r>
              <a:rPr lang="en-US" sz="2800" dirty="0">
                <a:latin typeface="Calibri" panose="020F0502020204030204" pitchFamily="34" charset="0"/>
              </a:rPr>
              <a:t>to the original hearing body (with instruction) or to a new hearing body (with or without instruction) for a new decision.</a:t>
            </a:r>
          </a:p>
          <a:p>
            <a:r>
              <a:rPr lang="en-US" sz="2800" b="1" dirty="0">
                <a:latin typeface="Calibri" panose="020F0502020204030204" pitchFamily="34" charset="0"/>
              </a:rPr>
              <a:t>Modify any sanctions or restrictions imposed</a:t>
            </a:r>
            <a:r>
              <a:rPr lang="en-US" sz="2800" dirty="0">
                <a:latin typeface="Calibri" panose="020F0502020204030204" pitchFamily="34" charset="0"/>
              </a:rPr>
              <a:t>,</a:t>
            </a:r>
            <a:r>
              <a:rPr lang="en-US" sz="2800" b="1" dirty="0">
                <a:latin typeface="Calibri" panose="020F0502020204030204" pitchFamily="34" charset="0"/>
              </a:rPr>
              <a:t> </a:t>
            </a:r>
            <a:r>
              <a:rPr lang="en-US" sz="2800" dirty="0">
                <a:latin typeface="Calibri" panose="020F0502020204030204" pitchFamily="34" charset="0"/>
              </a:rPr>
              <a:t>at which time the matter will be considered final and binding upon all involved.</a:t>
            </a:r>
          </a:p>
        </p:txBody>
      </p:sp>
    </p:spTree>
    <p:extLst>
      <p:ext uri="{BB962C8B-B14F-4D97-AF65-F5344CB8AC3E}">
        <p14:creationId xmlns:p14="http://schemas.microsoft.com/office/powerpoint/2010/main" val="371674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09927"/>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13294B"/>
                </a:solidFill>
                <a:latin typeface="Georgia" charset="0"/>
                <a:ea typeface="Georgia" charset="0"/>
                <a:cs typeface="Georgia" charset="0"/>
              </a:rPr>
              <a:t>Questions?</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Calibri" panose="020F0502020204030204" pitchFamily="34" charset="0"/>
            </a:endParaRPr>
          </a:p>
        </p:txBody>
      </p:sp>
    </p:spTree>
    <p:extLst>
      <p:ext uri="{BB962C8B-B14F-4D97-AF65-F5344CB8AC3E}">
        <p14:creationId xmlns:p14="http://schemas.microsoft.com/office/powerpoint/2010/main" val="126229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Review of SCSD Duties</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2400" dirty="0">
                <a:solidFill>
                  <a:srgbClr val="13294B"/>
                </a:solidFill>
                <a:latin typeface="Calibri" charset="0"/>
                <a:ea typeface="Calibri" charset="0"/>
                <a:cs typeface="Calibri" charset="0"/>
              </a:rPr>
              <a:t>The Committee shall:</a:t>
            </a:r>
          </a:p>
          <a:p>
            <a:r>
              <a:rPr lang="en-US" sz="2400" dirty="0">
                <a:solidFill>
                  <a:srgbClr val="13294B"/>
                </a:solidFill>
                <a:latin typeface="Calibri" charset="0"/>
                <a:ea typeface="Calibri" charset="0"/>
                <a:cs typeface="Calibri" charset="0"/>
              </a:rPr>
              <a:t>Appoint members of the subcommittees on student conduct;</a:t>
            </a:r>
          </a:p>
          <a:p>
            <a:r>
              <a:rPr lang="en-US" sz="2400" dirty="0">
                <a:solidFill>
                  <a:srgbClr val="13294B"/>
                </a:solidFill>
                <a:latin typeface="Calibri" charset="0"/>
                <a:ea typeface="Calibri" charset="0"/>
                <a:cs typeface="Calibri" charset="0"/>
              </a:rPr>
              <a:t>Establish, maintain, and revise (as necessary) the Student Disciplinary Procedures, which specify the process by which university disciplinary officers and the subcommittees on student conduct address alleged violations of the Student Code;</a:t>
            </a:r>
          </a:p>
          <a:p>
            <a:r>
              <a:rPr lang="en-US" sz="2400" dirty="0">
                <a:solidFill>
                  <a:schemeClr val="tx2"/>
                </a:solidFill>
                <a:latin typeface="Calibri" charset="0"/>
                <a:ea typeface="Calibri" charset="0"/>
                <a:cs typeface="Calibri" charset="0"/>
              </a:rPr>
              <a:t>Hear appeals of subcommittee on student conduct decisions</a:t>
            </a:r>
            <a:r>
              <a:rPr lang="en-US" sz="2400" dirty="0">
                <a:solidFill>
                  <a:srgbClr val="13294B"/>
                </a:solidFill>
                <a:latin typeface="Calibri" charset="0"/>
                <a:ea typeface="Calibri" charset="0"/>
                <a:cs typeface="Calibri" charset="0"/>
              </a:rPr>
              <a:t>; and</a:t>
            </a:r>
          </a:p>
          <a:p>
            <a:r>
              <a:rPr lang="en-US" sz="2400" dirty="0">
                <a:solidFill>
                  <a:srgbClr val="13294B"/>
                </a:solidFill>
                <a:latin typeface="Calibri" charset="0"/>
                <a:ea typeface="Calibri" charset="0"/>
                <a:cs typeface="Calibri" charset="0"/>
              </a:rPr>
              <a:t>Hear recommendations for suspension or dismissal arising from an academic integrity infraction.</a:t>
            </a:r>
          </a:p>
          <a:p>
            <a:pPr marL="0" indent="0">
              <a:buNone/>
            </a:pPr>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123611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Appeals </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r>
              <a:rPr lang="en-US" sz="2400" dirty="0">
                <a:solidFill>
                  <a:srgbClr val="13294B"/>
                </a:solidFill>
                <a:latin typeface="Calibri" charset="0"/>
                <a:ea typeface="Calibri" charset="0"/>
                <a:cs typeface="Calibri" charset="0"/>
              </a:rPr>
              <a:t>Appeals are assessments of the subcommittee’s performance (and/or that of OSCR staff, the Title IX Coordinator, etc.).</a:t>
            </a:r>
          </a:p>
          <a:p>
            <a:pPr lvl="1"/>
            <a:r>
              <a:rPr lang="en-US" sz="2000" dirty="0">
                <a:solidFill>
                  <a:srgbClr val="13294B"/>
                </a:solidFill>
                <a:latin typeface="Calibri" charset="0"/>
                <a:ea typeface="Calibri" charset="0"/>
                <a:cs typeface="Calibri" charset="0"/>
              </a:rPr>
              <a:t>Were procedures followed? </a:t>
            </a:r>
          </a:p>
          <a:p>
            <a:pPr lvl="1"/>
            <a:r>
              <a:rPr lang="en-US" sz="2000" dirty="0">
                <a:solidFill>
                  <a:srgbClr val="13294B"/>
                </a:solidFill>
                <a:latin typeface="Calibri" charset="0"/>
                <a:ea typeface="Calibri" charset="0"/>
                <a:cs typeface="Calibri" charset="0"/>
              </a:rPr>
              <a:t>Was the hearing conducted fairly and without bias?</a:t>
            </a:r>
          </a:p>
          <a:p>
            <a:pPr lvl="1"/>
            <a:r>
              <a:rPr lang="en-US" sz="2000" dirty="0">
                <a:solidFill>
                  <a:srgbClr val="13294B"/>
                </a:solidFill>
                <a:latin typeface="Calibri" charset="0"/>
                <a:ea typeface="Calibri" charset="0"/>
                <a:cs typeface="Calibri" charset="0"/>
              </a:rPr>
              <a:t>Were the sanctions appropriate?</a:t>
            </a:r>
          </a:p>
          <a:p>
            <a:pPr lvl="1"/>
            <a:r>
              <a:rPr lang="en-US" sz="2000" dirty="0">
                <a:solidFill>
                  <a:srgbClr val="13294B"/>
                </a:solidFill>
                <a:latin typeface="Calibri" charset="0"/>
                <a:ea typeface="Calibri" charset="0"/>
                <a:cs typeface="Calibri" charset="0"/>
              </a:rPr>
              <a:t>Has some important new information emerged that the subcommittee didn’t have?</a:t>
            </a:r>
          </a:p>
          <a:p>
            <a:r>
              <a:rPr lang="en-US" sz="2400" dirty="0">
                <a:solidFill>
                  <a:srgbClr val="13294B"/>
                </a:solidFill>
                <a:latin typeface="Calibri" charset="0"/>
                <a:ea typeface="Calibri" charset="0"/>
                <a:cs typeface="Calibri" charset="0"/>
              </a:rPr>
              <a:t>Appeals are NOT a second bite at the apple for the appellant.</a:t>
            </a:r>
          </a:p>
          <a:p>
            <a:pPr marL="0" indent="0">
              <a:buNone/>
            </a:pPr>
            <a:endParaRPr lang="en-US" sz="2400" dirty="0">
              <a:solidFill>
                <a:srgbClr val="13294B"/>
              </a:solidFill>
              <a:latin typeface="Calibri" charset="0"/>
              <a:ea typeface="Calibri" charset="0"/>
              <a:cs typeface="Calibri" charset="0"/>
            </a:endParaRPr>
          </a:p>
          <a:p>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36023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Appellant Expectations </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r>
              <a:rPr lang="en-US" sz="2400" dirty="0">
                <a:solidFill>
                  <a:srgbClr val="13294B"/>
                </a:solidFill>
                <a:latin typeface="Calibri" charset="0"/>
                <a:ea typeface="Calibri" charset="0"/>
                <a:cs typeface="Calibri" charset="0"/>
              </a:rPr>
              <a:t>Deadline: five business days from the sanction letter</a:t>
            </a:r>
          </a:p>
          <a:p>
            <a:r>
              <a:rPr lang="en-US" sz="2400" dirty="0">
                <a:solidFill>
                  <a:srgbClr val="13294B"/>
                </a:solidFill>
                <a:latin typeface="Calibri" charset="0"/>
                <a:ea typeface="Calibri" charset="0"/>
                <a:cs typeface="Calibri" charset="0"/>
              </a:rPr>
              <a:t>Notice of Appeal</a:t>
            </a:r>
          </a:p>
          <a:p>
            <a:pPr lvl="1"/>
            <a:r>
              <a:rPr lang="en-US" sz="2000" dirty="0">
                <a:solidFill>
                  <a:srgbClr val="13294B"/>
                </a:solidFill>
                <a:latin typeface="Calibri" charset="0"/>
                <a:ea typeface="Calibri" charset="0"/>
                <a:cs typeface="Calibri" charset="0"/>
              </a:rPr>
              <a:t>Identify specific grounds</a:t>
            </a:r>
          </a:p>
          <a:p>
            <a:pPr lvl="1"/>
            <a:r>
              <a:rPr lang="en-US" sz="2000" dirty="0">
                <a:solidFill>
                  <a:srgbClr val="13294B"/>
                </a:solidFill>
                <a:latin typeface="Calibri" charset="0"/>
                <a:ea typeface="Calibri" charset="0"/>
                <a:cs typeface="Calibri" charset="0"/>
              </a:rPr>
              <a:t>Identify relief requested</a:t>
            </a:r>
          </a:p>
          <a:p>
            <a:pPr lvl="1"/>
            <a:r>
              <a:rPr lang="en-US" sz="2000" dirty="0">
                <a:solidFill>
                  <a:srgbClr val="13294B"/>
                </a:solidFill>
                <a:latin typeface="Calibri" charset="0"/>
                <a:ea typeface="Calibri" charset="0"/>
                <a:cs typeface="Calibri" charset="0"/>
              </a:rPr>
              <a:t>Provide rationale for the above</a:t>
            </a:r>
          </a:p>
          <a:p>
            <a:r>
              <a:rPr lang="en-US" sz="2400" dirty="0">
                <a:solidFill>
                  <a:srgbClr val="13294B"/>
                </a:solidFill>
                <a:latin typeface="Calibri" charset="0"/>
                <a:ea typeface="Calibri" charset="0"/>
                <a:cs typeface="Calibri" charset="0"/>
              </a:rPr>
              <a:t>Subcommittee actions are held in abeyance until the appeal process is concluded (with the exception of some behavioral expectations, e.g., no contact directives).</a:t>
            </a:r>
          </a:p>
          <a:p>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184267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13294B"/>
                </a:solidFill>
                <a:latin typeface="Georgia" charset="0"/>
                <a:ea typeface="Georgia" charset="0"/>
                <a:cs typeface="Georgia" charset="0"/>
              </a:rPr>
              <a:t>Appellate Review</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Calibri" panose="020F0502020204030204" pitchFamily="34" charset="0"/>
              </a:rPr>
              <a:t>You will be selected to serve on an appeal committee based on your availability. Appeal meetings are scheduled either as needed or in preparation for likely appeals.</a:t>
            </a:r>
          </a:p>
          <a:p>
            <a:r>
              <a:rPr lang="en-US" sz="2000" dirty="0">
                <a:latin typeface="Calibri" panose="020F0502020204030204" pitchFamily="34" charset="0"/>
              </a:rPr>
              <a:t>At some point after being appointed to an appeal committee, you will be given access to the case materials via Box.</a:t>
            </a:r>
          </a:p>
          <a:p>
            <a:r>
              <a:rPr lang="en-US" sz="2000" dirty="0">
                <a:latin typeface="Calibri" panose="020F0502020204030204" pitchFamily="34" charset="0"/>
              </a:rPr>
              <a:t>Even if you plan to do a thorough review later, please scan the case materials as soon as possible to determine whether you have a conflict of interest or bias and need to be replaced.</a:t>
            </a:r>
          </a:p>
          <a:p>
            <a:r>
              <a:rPr lang="en-US" sz="2000" dirty="0">
                <a:latin typeface="Calibri" panose="020F0502020204030204" pitchFamily="34" charset="0"/>
              </a:rPr>
              <a:t>In most cases, you will meet with your fellow appeal committee members and your advisor at the designated time and either (1) decide the appeal based on the case materials and your deliberation, or </a:t>
            </a:r>
            <a:r>
              <a:rPr lang="en-US" sz="2000" dirty="0">
                <a:solidFill>
                  <a:schemeClr val="tx2"/>
                </a:solidFill>
                <a:latin typeface="Calibri" panose="020F0502020204030204" pitchFamily="34" charset="0"/>
              </a:rPr>
              <a:t>(2) determine that an in-person appeal hearing is necessary before you can decide the appeal (ultimately up to the chair/designee). In some cases, the chair will already have determined that an in-person hearing is necessary. If so, you will be told in advance</a:t>
            </a:r>
            <a:r>
              <a:rPr lang="en-US" sz="2000" dirty="0">
                <a:latin typeface="Calibri" panose="020F0502020204030204" pitchFamily="34" charset="0"/>
              </a:rPr>
              <a:t>. [2 is not an option in Title IX cases.]</a:t>
            </a:r>
          </a:p>
        </p:txBody>
      </p:sp>
    </p:spTree>
    <p:extLst>
      <p:ext uri="{BB962C8B-B14F-4D97-AF65-F5344CB8AC3E}">
        <p14:creationId xmlns:p14="http://schemas.microsoft.com/office/powerpoint/2010/main" val="386393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Ground 1: Procedural Error</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3600" dirty="0">
                <a:latin typeface="Calibri" panose="020F0502020204030204" pitchFamily="34" charset="0"/>
              </a:rPr>
              <a:t>“Procedural irregularity that affected the outcome of the matter.”</a:t>
            </a:r>
          </a:p>
          <a:p>
            <a:pPr marL="0" indent="0">
              <a:buNone/>
            </a:pPr>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956934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Ground 2: New Information</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3600" dirty="0">
                <a:latin typeface="Calibri" panose="020F0502020204030204" pitchFamily="34" charset="0"/>
              </a:rPr>
              <a:t>“New evidence that was not reasonably available at the time the determination regarding responsibility was made, that could affect the outcome of the matter.”</a:t>
            </a:r>
          </a:p>
          <a:p>
            <a:pPr marL="0" indent="0">
              <a:buNone/>
            </a:pPr>
            <a:endParaRPr lang="en-US" sz="2400" dirty="0">
              <a:latin typeface="Calibri" panose="020F0502020204030204" pitchFamily="34" charset="0"/>
            </a:endParaRPr>
          </a:p>
        </p:txBody>
      </p:sp>
    </p:spTree>
    <p:extLst>
      <p:ext uri="{BB962C8B-B14F-4D97-AF65-F5344CB8AC3E}">
        <p14:creationId xmlns:p14="http://schemas.microsoft.com/office/powerpoint/2010/main" val="633787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Ground 3: Conflict or Bias</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3600" dirty="0">
                <a:latin typeface="Calibri" panose="020F0502020204030204" pitchFamily="34" charset="0"/>
              </a:rPr>
              <a:t>“The CC or Panel members had a conflict of interest or bias that affected the outcome of the matter.”</a:t>
            </a:r>
          </a:p>
        </p:txBody>
      </p:sp>
    </p:spTree>
    <p:extLst>
      <p:ext uri="{BB962C8B-B14F-4D97-AF65-F5344CB8AC3E}">
        <p14:creationId xmlns:p14="http://schemas.microsoft.com/office/powerpoint/2010/main" val="345097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Ground 4: Inappropriate Sanctions</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2800" dirty="0">
                <a:latin typeface="Calibri" panose="020F0502020204030204" pitchFamily="34" charset="0"/>
              </a:rPr>
              <a:t>“Any sanctions imposed by the CC or Panel were not appropriate for the violation(s) for which the respondent was found responsible.”</a:t>
            </a:r>
          </a:p>
          <a:p>
            <a:pPr marL="0" indent="0">
              <a:buNone/>
            </a:pPr>
            <a:endParaRPr lang="en-US" sz="2400" dirty="0">
              <a:latin typeface="Calibri" panose="020F0502020204030204" pitchFamily="34" charset="0"/>
            </a:endParaRPr>
          </a:p>
          <a:p>
            <a:pPr marL="0" indent="0">
              <a:buNone/>
            </a:pPr>
            <a:r>
              <a:rPr lang="en-US" sz="2400" dirty="0">
                <a:latin typeface="Calibri" panose="020F0502020204030204" pitchFamily="34" charset="0"/>
              </a:rPr>
              <a:t>Sanctioning Guidance</a:t>
            </a:r>
          </a:p>
          <a:p>
            <a:r>
              <a:rPr lang="en-US" sz="2400" dirty="0">
                <a:latin typeface="Calibri" panose="020F0502020204030204" pitchFamily="34" charset="0"/>
              </a:rPr>
              <a:t>Did the subcommittee err by following guidance?</a:t>
            </a:r>
          </a:p>
          <a:p>
            <a:r>
              <a:rPr lang="en-US" sz="2400" dirty="0">
                <a:latin typeface="Calibri" panose="020F0502020204030204" pitchFamily="34" charset="0"/>
              </a:rPr>
              <a:t>Did the subcommittee err by deviating?</a:t>
            </a:r>
          </a:p>
          <a:p>
            <a:pPr marL="0" indent="0">
              <a:buNone/>
            </a:pPr>
            <a:endParaRPr lang="en-US" sz="2400" dirty="0">
              <a:latin typeface="Calibri" panose="020F0502020204030204" pitchFamily="34" charset="0"/>
            </a:endParaRPr>
          </a:p>
          <a:p>
            <a:pPr marL="0" indent="0">
              <a:buNone/>
            </a:pPr>
            <a:r>
              <a:rPr lang="en-US" sz="2400" dirty="0">
                <a:latin typeface="Calibri" panose="020F0502020204030204" pitchFamily="34" charset="0"/>
              </a:rPr>
              <a:t>The question is NOT whether you would have imposed the same sanction(s), but whether the subcommittee was out of line in imposing the one(s) that it did.</a:t>
            </a:r>
          </a:p>
        </p:txBody>
      </p:sp>
    </p:spTree>
    <p:extLst>
      <p:ext uri="{BB962C8B-B14F-4D97-AF65-F5344CB8AC3E}">
        <p14:creationId xmlns:p14="http://schemas.microsoft.com/office/powerpoint/2010/main" val="2377366223"/>
      </p:ext>
    </p:extLst>
  </p:cSld>
  <p:clrMapOvr>
    <a:masterClrMapping/>
  </p:clrMapOvr>
</p:sld>
</file>

<file path=ppt/theme/theme1.xml><?xml version="1.0" encoding="utf-8"?>
<a:theme xmlns:a="http://schemas.openxmlformats.org/drawingml/2006/main" name="ThemeILtemplates">
  <a:themeElements>
    <a:clrScheme name="Custom 3">
      <a:dk1>
        <a:srgbClr val="131F33"/>
      </a:dk1>
      <a:lt1>
        <a:srgbClr val="FFFFFF"/>
      </a:lt1>
      <a:dk2>
        <a:srgbClr val="FA6300"/>
      </a:dk2>
      <a:lt2>
        <a:srgbClr val="FAFAFA"/>
      </a:lt2>
      <a:accent1>
        <a:srgbClr val="131F33"/>
      </a:accent1>
      <a:accent2>
        <a:srgbClr val="FA6300"/>
      </a:accent2>
      <a:accent3>
        <a:srgbClr val="555555"/>
      </a:accent3>
      <a:accent4>
        <a:srgbClr val="888888"/>
      </a:accent4>
      <a:accent5>
        <a:srgbClr val="4BACC6"/>
      </a:accent5>
      <a:accent6>
        <a:srgbClr val="F79646"/>
      </a:accent6>
      <a:hlink>
        <a:srgbClr val="666666"/>
      </a:hlink>
      <a:folHlink>
        <a:srgbClr val="AAAAAA"/>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ILtemplates" id="{6EC0D3B8-D00B-9A47-9A8C-D7EB10692958}" vid="{653600DB-8A06-0545-A332-28A5B2E83762}"/>
    </a:ext>
  </a:extLst>
</a:theme>
</file>

<file path=docProps/app.xml><?xml version="1.0" encoding="utf-8"?>
<Properties xmlns="http://schemas.openxmlformats.org/officeDocument/2006/extended-properties" xmlns:vt="http://schemas.openxmlformats.org/officeDocument/2006/docPropsVTypes">
  <Template/>
  <TotalTime>136</TotalTime>
  <Words>948</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Georgia</vt:lpstr>
      <vt:lpstr>ThemeILtemplates</vt:lpstr>
      <vt:lpstr>PowerPoint Presentation</vt:lpstr>
      <vt:lpstr>Review of SCSD Duties</vt:lpstr>
      <vt:lpstr>Appeals </vt:lpstr>
      <vt:lpstr>Appellant Expectations </vt:lpstr>
      <vt:lpstr>PowerPoint Presentation</vt:lpstr>
      <vt:lpstr>Ground 1: Procedural Error</vt:lpstr>
      <vt:lpstr>Ground 2: New Information</vt:lpstr>
      <vt:lpstr>Ground 3: Conflict or Bias</vt:lpstr>
      <vt:lpstr>Ground 4: Inappropriate Sanctions</vt:lpstr>
      <vt:lpstr>PowerPoint Presentation</vt:lpstr>
      <vt:lpstr>PowerPoint Presentation</vt:lpstr>
      <vt:lpstr>PowerPoint Presentation</vt:lpstr>
      <vt:lpstr>SCSD Review of Title IX Decisions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Hoerr</dc:creator>
  <cp:lastModifiedBy>Justin Brown</cp:lastModifiedBy>
  <cp:revision>48</cp:revision>
  <dcterms:created xsi:type="dcterms:W3CDTF">2016-01-13T21:18:08Z</dcterms:created>
  <dcterms:modified xsi:type="dcterms:W3CDTF">2022-09-12T19:36:31Z</dcterms:modified>
</cp:coreProperties>
</file>